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1pPr>
    <a:lvl2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2pPr>
    <a:lvl3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3pPr>
    <a:lvl4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4pPr>
    <a:lvl5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5pPr>
    <a:lvl6pPr marL="0" marR="0" indent="22860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6pPr>
    <a:lvl7pPr marL="0" marR="0" indent="27432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7pPr>
    <a:lvl8pPr marL="0" marR="0" indent="32004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8pPr>
    <a:lvl9pPr marL="0" marR="0" indent="36576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solidFill>
        </a:fill>
      </a:tcStyle>
    </a:band2H>
    <a:firstCol>
      <a:tcTxStyle b="off" i="off">
        <a:font>
          <a:latin typeface="Graphik Medium"/>
          <a:ea typeface="Graphik Medium"/>
          <a:cs typeface="Graphik Medium"/>
        </a:font>
        <a:srgbClr val="000000"/>
      </a:tcTxStyle>
      <a:tcStyle>
        <a:tcBdr>
          <a:left>
            <a:ln w="12700" cap="flat">
              <a:solidFill>
                <a:srgbClr val="E3E5E8"/>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Presentation Title"/>
          <p:cNvSpPr txBox="1"/>
          <p:nvPr>
            <p:ph type="title" hasCustomPrompt="1"/>
          </p:nvPr>
        </p:nvSpPr>
        <p:spPr>
          <a:xfrm>
            <a:off x="1270000" y="3289300"/>
            <a:ext cx="21844000" cy="3879454"/>
          </a:xfrm>
          <a:prstGeom prst="rect">
            <a:avLst/>
          </a:prstGeom>
        </p:spPr>
        <p:txBody>
          <a:bodyPr/>
          <a:lstStyle>
            <a:lvl1pPr defTabSz="2438338">
              <a:lnSpc>
                <a:spcPct val="90000"/>
              </a:lnSpc>
              <a:defRPr spc="-348" sz="11600">
                <a:gradFill flip="none" rotWithShape="1">
                  <a:gsLst>
                    <a:gs pos="0">
                      <a:srgbClr val="00E8FF"/>
                    </a:gs>
                    <a:gs pos="100000">
                      <a:srgbClr val="FF00F7"/>
                    </a:gs>
                  </a:gsLst>
                  <a:lin ang="3967761" scaled="0"/>
                </a:gradFill>
              </a:defRPr>
            </a:lvl1pPr>
          </a:lstStyle>
          <a:p>
            <a:pPr/>
            <a:r>
              <a:t>Presentation Title</a:t>
            </a:r>
          </a:p>
        </p:txBody>
      </p:sp>
      <p:sp>
        <p:nvSpPr>
          <p:cNvPr id="12" name="Author and Date"/>
          <p:cNvSpPr txBox="1"/>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pPr/>
            <a:r>
              <a:t>Author and Date</a:t>
            </a:r>
          </a:p>
        </p:txBody>
      </p:sp>
      <p:sp>
        <p:nvSpPr>
          <p:cNvPr id="13" name="Body Level One…"/>
          <p:cNvSpPr txBox="1"/>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70000" y="4546600"/>
            <a:ext cx="21844000" cy="4678065"/>
          </a:xfrm>
          <a:prstGeom prst="rect">
            <a:avLst/>
          </a:prstGeom>
        </p:spPr>
        <p:txBody>
          <a:bodyPr anchor="ctr"/>
          <a:lstStyle>
            <a:lvl1pPr marL="0" indent="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1pPr>
            <a:lvl2pPr marL="0" indent="4572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2pPr>
            <a:lvl3pPr marL="0" indent="9144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3pPr>
            <a:lvl4pPr marL="0" indent="13716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4pPr>
            <a:lvl5pPr marL="0" indent="18288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1pPr>
            <a:lvl2pPr marL="0" indent="4572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2pPr>
            <a:lvl3pPr marL="0" indent="9144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3pPr>
            <a:lvl4pPr marL="0" indent="13716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4pPr>
            <a:lvl5pPr marL="0" indent="18288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pPr/>
            <a:r>
              <a:t>Attribution</a:t>
            </a:r>
          </a:p>
        </p:txBody>
      </p:sp>
      <p:sp>
        <p:nvSpPr>
          <p:cNvPr id="116" name="Body Level One…"/>
          <p:cNvSpPr txBox="1"/>
          <p:nvPr>
            <p:ph type="body" sz="half" idx="1" hasCustomPrompt="1"/>
          </p:nvPr>
        </p:nvSpPr>
        <p:spPr>
          <a:xfrm>
            <a:off x="1270000" y="4659369"/>
            <a:ext cx="21844000" cy="4394201"/>
          </a:xfrm>
          <a:prstGeom prst="rect">
            <a:avLst/>
          </a:prstGeom>
        </p:spPr>
        <p:txBody>
          <a:bodyPr anchor="ctr"/>
          <a:lstStyle>
            <a:lvl1pPr marL="0" indent="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1pPr>
            <a:lvl2pPr marL="0" indent="4572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2pPr>
            <a:lvl3pPr marL="0" indent="9144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3pPr>
            <a:lvl4pPr marL="0" indent="13716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4pPr>
            <a:lvl5pPr marL="0" indent="18288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482346840_2880x1920.jpg"/>
          <p:cNvSpPr/>
          <p:nvPr>
            <p:ph type="pic" sz="half" idx="21"/>
          </p:nvPr>
        </p:nvSpPr>
        <p:spPr>
          <a:xfrm>
            <a:off x="12192000" y="6229350"/>
            <a:ext cx="12192000" cy="8128000"/>
          </a:xfrm>
          <a:prstGeom prst="rect">
            <a:avLst/>
          </a:prstGeom>
        </p:spPr>
        <p:txBody>
          <a:bodyPr lIns="91439" tIns="45719" rIns="91439" bIns="45719">
            <a:noAutofit/>
          </a:bodyPr>
          <a:lstStyle/>
          <a:p>
            <a:pPr/>
          </a:p>
        </p:txBody>
      </p:sp>
      <p:sp>
        <p:nvSpPr>
          <p:cNvPr id="125" name="908252162_2439x1626.jpg"/>
          <p:cNvSpPr/>
          <p:nvPr>
            <p:ph type="pic" sz="half" idx="22"/>
          </p:nvPr>
        </p:nvSpPr>
        <p:spPr>
          <a:xfrm>
            <a:off x="12192000" y="-641351"/>
            <a:ext cx="12192000" cy="8128001"/>
          </a:xfrm>
          <a:prstGeom prst="rect">
            <a:avLst/>
          </a:prstGeom>
        </p:spPr>
        <p:txBody>
          <a:bodyPr lIns="91439" tIns="45719" rIns="91439" bIns="45719">
            <a:noAutofit/>
          </a:bodyPr>
          <a:lstStyle/>
          <a:p>
            <a:pPr/>
          </a:p>
        </p:txBody>
      </p:sp>
      <p:sp>
        <p:nvSpPr>
          <p:cNvPr id="126" name="579215462_1440x2158.jpg"/>
          <p:cNvSpPr/>
          <p:nvPr>
            <p:ph type="pic" idx="23"/>
          </p:nvPr>
        </p:nvSpPr>
        <p:spPr>
          <a:xfrm>
            <a:off x="-1" y="-2258501"/>
            <a:ext cx="12166601" cy="18233003"/>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Image"/>
          <p:cNvSpPr/>
          <p:nvPr>
            <p:ph type="pic" idx="21"/>
          </p:nvPr>
        </p:nvSpPr>
        <p:spPr>
          <a:xfrm>
            <a:off x="0" y="-762000"/>
            <a:ext cx="24384000" cy="15240000"/>
          </a:xfrm>
          <a:prstGeom prst="rect">
            <a:avLst/>
          </a:prstGeom>
        </p:spPr>
        <p:txBody>
          <a:bodyPr lIns="91439" tIns="45719" rIns="91439" bIns="45719">
            <a:noAutofit/>
          </a:bodyPr>
          <a:lstStyle/>
          <a:p>
            <a:pPr/>
          </a:p>
        </p:txBody>
      </p:sp>
      <p:sp>
        <p:nvSpPr>
          <p:cNvPr id="22" name="Author and Date"/>
          <p:cNvSpPr txBox="1"/>
          <p:nvPr>
            <p:ph type="body" sz="quarter" idx="22" hasCustomPrompt="1"/>
          </p:nvPr>
        </p:nvSpPr>
        <p:spPr>
          <a:xfrm>
            <a:off x="1270000" y="12166600"/>
            <a:ext cx="21844000" cy="694055"/>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pPr/>
            <a:r>
              <a:t>Author and Date</a:t>
            </a:r>
          </a:p>
        </p:txBody>
      </p:sp>
      <p:sp>
        <p:nvSpPr>
          <p:cNvPr id="23" name="Presentation Title"/>
          <p:cNvSpPr txBox="1"/>
          <p:nvPr>
            <p:ph type="title" hasCustomPrompt="1"/>
          </p:nvPr>
        </p:nvSpPr>
        <p:spPr>
          <a:xfrm>
            <a:off x="1270000" y="3289300"/>
            <a:ext cx="21844000" cy="3873500"/>
          </a:xfrm>
          <a:prstGeom prst="rect">
            <a:avLst/>
          </a:prstGeom>
        </p:spPr>
        <p:txBody>
          <a:bodyPr/>
          <a:lstStyle>
            <a:lvl1pPr defTabSz="2438400">
              <a:lnSpc>
                <a:spcPct val="90000"/>
              </a:lnSpc>
              <a:defRPr spc="-348" sz="11600"/>
            </a:lvl1pPr>
          </a:lstStyle>
          <a:p>
            <a:pPr/>
            <a:r>
              <a:t>Presentation Title</a:t>
            </a:r>
          </a:p>
        </p:txBody>
      </p:sp>
      <p:sp>
        <p:nvSpPr>
          <p:cNvPr id="24" name="Body Level One…"/>
          <p:cNvSpPr txBox="1"/>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Image"/>
          <p:cNvSpPr/>
          <p:nvPr>
            <p:ph type="pic" idx="21"/>
          </p:nvPr>
        </p:nvSpPr>
        <p:spPr>
          <a:xfrm>
            <a:off x="7962900" y="-25400"/>
            <a:ext cx="20650200" cy="137668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70000" y="3886200"/>
            <a:ext cx="9652000" cy="3200202"/>
          </a:xfrm>
          <a:prstGeom prst="rect">
            <a:avLst/>
          </a:prstGeom>
        </p:spPr>
        <p:txBody>
          <a:bodyPr/>
          <a:lstStyle/>
          <a:p>
            <a:pPr/>
            <a:r>
              <a:t>Slide Title</a:t>
            </a:r>
          </a:p>
        </p:txBody>
      </p:sp>
      <p:sp>
        <p:nvSpPr>
          <p:cNvPr id="34" name="Body Level One…"/>
          <p:cNvSpPr txBox="1"/>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0" indent="457200" algn="ctr" defTabSz="825500">
              <a:spcBef>
                <a:spcPts val="0"/>
              </a:spcBef>
              <a:buClrTx/>
              <a:buSzTx/>
              <a:buNone/>
              <a:defRPr sz="5400">
                <a:solidFill>
                  <a:srgbClr val="D5D5D5"/>
                </a:solidFill>
                <a:latin typeface="Graphik Medium"/>
                <a:ea typeface="Graphik Medium"/>
                <a:cs typeface="Graphik Medium"/>
                <a:sym typeface="Graphik Medium"/>
              </a:defRPr>
            </a:lvl2pPr>
            <a:lvl3pPr marL="0" indent="914400" algn="ctr" defTabSz="825500">
              <a:spcBef>
                <a:spcPts val="0"/>
              </a:spcBef>
              <a:buClrTx/>
              <a:buSzTx/>
              <a:buNone/>
              <a:defRPr sz="5400">
                <a:solidFill>
                  <a:srgbClr val="D5D5D5"/>
                </a:solidFill>
                <a:latin typeface="Graphik Medium"/>
                <a:ea typeface="Graphik Medium"/>
                <a:cs typeface="Graphik Medium"/>
                <a:sym typeface="Graphik Medium"/>
              </a:defRPr>
            </a:lvl3pPr>
            <a:lvl4pPr marL="0" indent="1371600" algn="ctr" defTabSz="825500">
              <a:spcBef>
                <a:spcPts val="0"/>
              </a:spcBef>
              <a:buClrTx/>
              <a:buSzTx/>
              <a:buNone/>
              <a:defRPr sz="5400">
                <a:solidFill>
                  <a:srgbClr val="D5D5D5"/>
                </a:solidFill>
                <a:latin typeface="Graphik Medium"/>
                <a:ea typeface="Graphik Medium"/>
                <a:cs typeface="Graphik Medium"/>
                <a:sym typeface="Graphik Medium"/>
              </a:defRPr>
            </a:lvl4pPr>
            <a:lvl5pPr marL="0" indent="1828800" algn="ctr" defTabSz="825500">
              <a:spcBef>
                <a:spcPts val="0"/>
              </a:spcBef>
              <a:buClrTx/>
              <a:buSzTx/>
              <a:buNone/>
              <a:defRPr sz="5400">
                <a:solidFill>
                  <a:srgbClr val="D5D5D5"/>
                </a:solidFill>
                <a:latin typeface="Graphik Medium"/>
                <a:ea typeface="Graphik Medium"/>
                <a:cs typeface="Graphik Medium"/>
                <a:sym typeface="Graphik Medium"/>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xfrm>
            <a:off x="1270000" y="4269316"/>
            <a:ext cx="21844000" cy="8432801"/>
          </a:xfrm>
          <a:prstGeom prst="rect">
            <a:avLst/>
          </a:prstGeom>
        </p:spPr>
        <p:txBody>
          <a:bodyPr numCol="2" spcCol="109220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579215462_1440x2158.jpg"/>
          <p:cNvSpPr/>
          <p:nvPr>
            <p:ph type="pic" idx="21"/>
          </p:nvPr>
        </p:nvSpPr>
        <p:spPr>
          <a:xfrm>
            <a:off x="12204700" y="-2277533"/>
            <a:ext cx="12192000" cy="18271067"/>
          </a:xfrm>
          <a:prstGeom prst="rect">
            <a:avLst/>
          </a:prstGeom>
        </p:spPr>
        <p:txBody>
          <a:bodyPr lIns="91439" tIns="45719" rIns="91439" bIns="45719">
            <a:noAutofit/>
          </a:bodyPr>
          <a:lstStyle/>
          <a:p>
            <a:pPr/>
          </a:p>
        </p:txBody>
      </p:sp>
      <p:sp>
        <p:nvSpPr>
          <p:cNvPr id="61" name="Slide Title"/>
          <p:cNvSpPr txBox="1"/>
          <p:nvPr>
            <p:ph type="title" hasCustomPrompt="1"/>
          </p:nvPr>
        </p:nvSpPr>
        <p:spPr>
          <a:xfrm>
            <a:off x="1270000" y="838200"/>
            <a:ext cx="9652000" cy="1549400"/>
          </a:xfrm>
          <a:prstGeom prst="rect">
            <a:avLst/>
          </a:prstGeom>
        </p:spPr>
        <p:txBody>
          <a:bodyPr/>
          <a:lstStyle/>
          <a:p>
            <a:pPr/>
            <a:r>
              <a:t>Slide Title</a:t>
            </a:r>
          </a:p>
        </p:txBody>
      </p:sp>
      <p:sp>
        <p:nvSpPr>
          <p:cNvPr id="62" name="Body Level One…"/>
          <p:cNvSpPr txBox="1"/>
          <p:nvPr>
            <p:ph type="body" sz="half" idx="1" hasCustomPrompt="1"/>
          </p:nvPr>
        </p:nvSpPr>
        <p:spPr>
          <a:xfrm>
            <a:off x="1270000" y="4267200"/>
            <a:ext cx="9652000" cy="8432800"/>
          </a:xfrm>
          <a:prstGeom prst="rect">
            <a:avLst/>
          </a:prstGeom>
        </p:spPr>
        <p:txBody>
          <a:bodyPr/>
          <a:lstStyle/>
          <a:p>
            <a:pPr/>
            <a:r>
              <a:t>Slide bullet text</a:t>
            </a:r>
          </a:p>
          <a:p>
            <a:pPr lvl="1"/>
            <a:r>
              <a:t/>
            </a:r>
          </a:p>
          <a:p>
            <a:pPr lvl="2"/>
            <a:r>
              <a:t/>
            </a:r>
          </a:p>
          <a:p>
            <a:pPr lvl="3"/>
            <a:r>
              <a:t/>
            </a:r>
          </a:p>
          <a:p>
            <a:pPr lvl="4"/>
            <a:r>
              <a:t/>
            </a:r>
          </a:p>
        </p:txBody>
      </p:sp>
      <p:sp>
        <p:nvSpPr>
          <p:cNvPr id="63" name="Slide Subtitle"/>
          <p:cNvSpPr txBox="1"/>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Slide Subtitle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70000" y="3289300"/>
            <a:ext cx="21844000" cy="3873500"/>
          </a:xfrm>
          <a:prstGeom prst="rect">
            <a:avLst/>
          </a:prstGeom>
        </p:spPr>
        <p:txBody>
          <a:bodyPr/>
          <a:lstStyle>
            <a:lvl1pPr>
              <a:lnSpc>
                <a:spcPct val="90000"/>
              </a:lnSpc>
              <a:defRPr spc="-348" sz="11600">
                <a:gradFill flip="none" rotWithShape="1">
                  <a:gsLst>
                    <a:gs pos="0">
                      <a:srgbClr val="00FF00"/>
                    </a:gs>
                    <a:gs pos="100000">
                      <a:srgbClr val="007DFF"/>
                    </a:gs>
                  </a:gsLst>
                  <a:lin ang="3965999" scaled="0"/>
                </a:gradFill>
              </a:defRPr>
            </a:lvl1pPr>
          </a:lstStyle>
          <a:p>
            <a:pPr/>
            <a:r>
              <a:t>Section Title</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prstGeom prst="rect">
            <a:avLst/>
          </a:prstGeom>
        </p:spPr>
        <p:txBody>
          <a:bodyPr/>
          <a:lstStyle/>
          <a:p>
            <a:pPr/>
            <a:r>
              <a:t>Slide Title</a:t>
            </a:r>
          </a:p>
        </p:txBody>
      </p:sp>
      <p:sp>
        <p:nvSpPr>
          <p:cNvPr id="80"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70000" y="812800"/>
            <a:ext cx="21844000" cy="1562100"/>
          </a:xfrm>
          <a:prstGeom prst="rect">
            <a:avLst/>
          </a:prstGeom>
        </p:spPr>
        <p:txBody>
          <a:bodyPr/>
          <a:lstStyle/>
          <a:p>
            <a:pPr/>
            <a:r>
              <a:t>Agenda Title</a:t>
            </a:r>
          </a:p>
        </p:txBody>
      </p:sp>
      <p:sp>
        <p:nvSpPr>
          <p:cNvPr id="89" name="Agenda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buClrTx/>
              <a:buSzTx/>
              <a:buNone/>
              <a:defRPr spc="-55" sz="5500"/>
            </a:lvl1pPr>
            <a:lvl2pPr marL="0" indent="457200" defTabSz="825500">
              <a:buClrTx/>
              <a:buSzTx/>
              <a:buNone/>
              <a:defRPr spc="-55" sz="5500"/>
            </a:lvl2pPr>
            <a:lvl3pPr marL="0" indent="914400" defTabSz="825500">
              <a:buClrTx/>
              <a:buSzTx/>
              <a:buNone/>
              <a:defRPr spc="-55" sz="5500"/>
            </a:lvl3pPr>
            <a:lvl4pPr marL="0" indent="1371600" defTabSz="825500">
              <a:buClrTx/>
              <a:buSzTx/>
              <a:buNone/>
              <a:defRPr spc="-55" sz="5500"/>
            </a:lvl4pPr>
            <a:lvl5pPr marL="0" indent="1828800" defTabSz="825500">
              <a:buClrTx/>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gradFill flip="none" rotWithShape="1">
          <a:gsLst>
            <a:gs pos="0">
              <a:srgbClr val="000000"/>
            </a:gs>
            <a:gs pos="100000">
              <a:srgbClr val="3B3B3B"/>
            </a:gs>
          </a:gsLst>
          <a:lin ang="5400000" scaled="0"/>
        </a:gra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Slide Title</a:t>
            </a:r>
          </a:p>
        </p:txBody>
      </p:sp>
      <p:sp>
        <p:nvSpPr>
          <p:cNvPr id="3" name="Body Level One…"/>
          <p:cNvSpPr txBox="1"/>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defRPr sz="2200">
                <a:solidFill>
                  <a:srgbClr val="FFFFFF"/>
                </a:solidFill>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1pPr>
      <a:lvl2pPr marL="0" marR="0" indent="4572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2pPr>
      <a:lvl3pPr marL="0" marR="0" indent="9144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3pPr>
      <a:lvl4pPr marL="0" marR="0" indent="13716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4pPr>
      <a:lvl5pPr marL="0" marR="0" indent="18288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5pPr>
      <a:lvl6pPr marL="0" marR="0" indent="22860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6pPr>
      <a:lvl7pPr marL="0" marR="0" indent="27432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7pPr>
      <a:lvl8pPr marL="0" marR="0" indent="32004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8pPr>
      <a:lvl9pPr marL="0" marR="0" indent="36576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9pPr>
    </p:titleStyle>
    <p:bodyStyle>
      <a:lvl1pPr marL="5588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1pPr>
      <a:lvl2pPr marL="11176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2pPr>
      <a:lvl3pPr marL="16764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3pPr>
      <a:lvl4pPr marL="22352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4pPr>
      <a:lvl5pPr marL="27940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5pPr>
      <a:lvl6pPr marL="33528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6pPr>
      <a:lvl7pPr marL="39116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7pPr>
      <a:lvl8pPr marL="44704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8pPr>
      <a:lvl9pPr marL="50292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 Id="rId3"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0.png"/><Relationship Id="rId3" Type="http://schemas.openxmlformats.org/officeDocument/2006/relationships/image" Target="../media/image2.png"/><Relationship Id="rId4" Type="http://schemas.openxmlformats.org/officeDocument/2006/relationships/image" Target="../media/image1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Data Insights and Presentation"/>
          <p:cNvSpPr txBox="1"/>
          <p:nvPr>
            <p:ph type="ctrTitle"/>
          </p:nvPr>
        </p:nvSpPr>
        <p:spPr>
          <a:prstGeom prst="rect">
            <a:avLst/>
          </a:prstGeom>
        </p:spPr>
        <p:txBody>
          <a:bodyPr/>
          <a:lstStyle/>
          <a:p>
            <a:pPr/>
            <a:r>
              <a:t>Data Insights and Presentation</a:t>
            </a:r>
          </a:p>
        </p:txBody>
      </p:sp>
      <p:sp>
        <p:nvSpPr>
          <p:cNvPr id="152" name="Vishnav Tuli…"/>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defTabSz="412750">
              <a:defRPr sz="1750"/>
            </a:pPr>
            <a:r>
              <a:t>Vishnav Tuli</a:t>
            </a:r>
          </a:p>
          <a:p>
            <a:pPr defTabSz="412750">
              <a:defRPr sz="1750"/>
            </a:pPr>
            <a:r>
              <a:t>13/07/23</a:t>
            </a:r>
          </a:p>
        </p:txBody>
      </p:sp>
      <p:sp>
        <p:nvSpPr>
          <p:cNvPr id="153" name="Task-3(KPMG Virtual Internship)"/>
          <p:cNvSpPr txBox="1"/>
          <p:nvPr>
            <p:ph type="subTitle" sz="quarter" idx="1"/>
          </p:nvPr>
        </p:nvSpPr>
        <p:spPr>
          <a:prstGeom prst="rect">
            <a:avLst/>
          </a:prstGeom>
        </p:spPr>
        <p:txBody>
          <a:bodyPr/>
          <a:lstStyle/>
          <a:p>
            <a:pPr/>
            <a:r>
              <a:t>Task-3(KPMG Virtual Internship)</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Final Dashboard"/>
          <p:cNvSpPr txBox="1"/>
          <p:nvPr>
            <p:ph type="title"/>
          </p:nvPr>
        </p:nvSpPr>
        <p:spPr>
          <a:xfrm>
            <a:off x="7703777" y="298912"/>
            <a:ext cx="9652001" cy="746104"/>
          </a:xfrm>
          <a:prstGeom prst="rect">
            <a:avLst/>
          </a:prstGeom>
          <a:solidFill>
            <a:schemeClr val="accent5"/>
          </a:solidFill>
        </p:spPr>
        <p:txBody>
          <a:bodyPr/>
          <a:lstStyle>
            <a:lvl1pPr defTabSz="310895">
              <a:lnSpc>
                <a:spcPct val="100000"/>
              </a:lnSpc>
              <a:defRPr spc="0" sz="3808">
                <a:solidFill>
                  <a:srgbClr val="FFFFFF"/>
                </a:solidFill>
                <a:latin typeface="Graphik Medium"/>
                <a:ea typeface="Graphik Medium"/>
                <a:cs typeface="Graphik Medium"/>
                <a:sym typeface="Graphik Medium"/>
              </a:defRPr>
            </a:lvl1pPr>
          </a:lstStyle>
          <a:p>
            <a:pPr/>
            <a:r>
              <a:t>Final Dashboard</a:t>
            </a:r>
          </a:p>
        </p:txBody>
      </p:sp>
      <p:pic>
        <p:nvPicPr>
          <p:cNvPr id="156" name="Screenshot 2023-07-13 at 2.48.04 PM.png" descr="Screenshot 2023-07-13 at 2.48.04 PM.png"/>
          <p:cNvPicPr>
            <a:picLocks noChangeAspect="1"/>
          </p:cNvPicPr>
          <p:nvPr/>
        </p:nvPicPr>
        <p:blipFill>
          <a:blip r:embed="rId2">
            <a:extLst/>
          </a:blip>
          <a:stretch>
            <a:fillRect/>
          </a:stretch>
        </p:blipFill>
        <p:spPr>
          <a:xfrm>
            <a:off x="2893787" y="1279820"/>
            <a:ext cx="20410921" cy="12377138"/>
          </a:xfrm>
          <a:prstGeom prst="rect">
            <a:avLst/>
          </a:prstGeom>
          <a:ln w="12700">
            <a:miter lim="400000"/>
          </a:ln>
        </p:spPr>
      </p:pic>
      <p:pic>
        <p:nvPicPr>
          <p:cNvPr id="157" name="Screenshot 2023-07-13 at 10.47.28 AM.png" descr="Screenshot 2023-07-13 at 10.47.28 AM.png"/>
          <p:cNvPicPr>
            <a:picLocks noChangeAspect="1"/>
          </p:cNvPicPr>
          <p:nvPr/>
        </p:nvPicPr>
        <p:blipFill>
          <a:blip r:embed="rId3">
            <a:extLst/>
          </a:blip>
          <a:stretch>
            <a:fillRect/>
          </a:stretch>
        </p:blipFill>
        <p:spPr>
          <a:xfrm>
            <a:off x="18362404" y="1333111"/>
            <a:ext cx="1876209" cy="575323"/>
          </a:xfrm>
          <a:prstGeom prst="rect">
            <a:avLst/>
          </a:prstGeom>
          <a:ln w="12700">
            <a:miter lim="400000"/>
          </a:ln>
        </p:spPr>
      </p:pic>
      <p:sp>
        <p:nvSpPr>
          <p:cNvPr id="158" name="Vishnav Tuli"/>
          <p:cNvSpPr txBox="1"/>
          <p:nvPr/>
        </p:nvSpPr>
        <p:spPr>
          <a:xfrm>
            <a:off x="21659566" y="12935593"/>
            <a:ext cx="1528859" cy="40411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1800">
                <a:solidFill>
                  <a:srgbClr val="000000"/>
                </a:solidFill>
              </a:defRPr>
            </a:lvl1pPr>
          </a:lstStyle>
          <a:p>
            <a:pPr/>
            <a:r>
              <a:t>Vishnav Tuli</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0" name="Screenshot 2023-07-13 at 10.49.26 AM.png" descr="Screenshot 2023-07-13 at 10.49.26 AM.png"/>
          <p:cNvPicPr>
            <a:picLocks noChangeAspect="1"/>
          </p:cNvPicPr>
          <p:nvPr/>
        </p:nvPicPr>
        <p:blipFill>
          <a:blip r:embed="rId2">
            <a:extLst/>
          </a:blip>
          <a:stretch>
            <a:fillRect/>
          </a:stretch>
        </p:blipFill>
        <p:spPr>
          <a:xfrm>
            <a:off x="191906" y="1106665"/>
            <a:ext cx="11483379" cy="6940061"/>
          </a:xfrm>
          <a:prstGeom prst="rect">
            <a:avLst/>
          </a:prstGeom>
          <a:ln w="12700">
            <a:miter lim="400000"/>
          </a:ln>
        </p:spPr>
      </p:pic>
      <p:pic>
        <p:nvPicPr>
          <p:cNvPr id="161" name="Screenshot 2023-07-13 at 10.49.56 AM.png" descr="Screenshot 2023-07-13 at 10.49.56 AM.png"/>
          <p:cNvPicPr>
            <a:picLocks noChangeAspect="1"/>
          </p:cNvPicPr>
          <p:nvPr/>
        </p:nvPicPr>
        <p:blipFill>
          <a:blip r:embed="rId3">
            <a:extLst/>
          </a:blip>
          <a:stretch>
            <a:fillRect/>
          </a:stretch>
        </p:blipFill>
        <p:spPr>
          <a:xfrm>
            <a:off x="12509073" y="1106665"/>
            <a:ext cx="11526603" cy="6940061"/>
          </a:xfrm>
          <a:prstGeom prst="rect">
            <a:avLst/>
          </a:prstGeom>
          <a:ln w="12700">
            <a:miter lim="400000"/>
          </a:ln>
        </p:spPr>
      </p:pic>
      <p:sp>
        <p:nvSpPr>
          <p:cNvPr id="162" name="Vishnav Tuli"/>
          <p:cNvSpPr txBox="1"/>
          <p:nvPr/>
        </p:nvSpPr>
        <p:spPr>
          <a:xfrm>
            <a:off x="3555216" y="1350650"/>
            <a:ext cx="1016509" cy="30327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1200">
                <a:solidFill>
                  <a:srgbClr val="000000"/>
                </a:solidFill>
              </a:defRPr>
            </a:lvl1pPr>
          </a:lstStyle>
          <a:p>
            <a:pPr/>
            <a:r>
              <a:t>Vishnav Tuli</a:t>
            </a:r>
          </a:p>
        </p:txBody>
      </p:sp>
      <p:sp>
        <p:nvSpPr>
          <p:cNvPr id="163" name="Vishnav Tuli"/>
          <p:cNvSpPr txBox="1"/>
          <p:nvPr/>
        </p:nvSpPr>
        <p:spPr>
          <a:xfrm>
            <a:off x="16635846" y="1161312"/>
            <a:ext cx="1016509" cy="3032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1200">
                <a:solidFill>
                  <a:srgbClr val="000000"/>
                </a:solidFill>
              </a:defRPr>
            </a:lvl1pPr>
          </a:lstStyle>
          <a:p>
            <a:pPr/>
            <a:r>
              <a:t>Vishnav Tuli</a:t>
            </a:r>
          </a:p>
        </p:txBody>
      </p:sp>
      <p:pic>
        <p:nvPicPr>
          <p:cNvPr id="164" name="Screenshot 2023-07-13 at 10.47.28 AM.png" descr="Screenshot 2023-07-13 at 10.47.28 AM.png"/>
          <p:cNvPicPr>
            <a:picLocks noChangeAspect="1"/>
          </p:cNvPicPr>
          <p:nvPr/>
        </p:nvPicPr>
        <p:blipFill>
          <a:blip r:embed="rId4">
            <a:extLst/>
          </a:blip>
          <a:stretch>
            <a:fillRect/>
          </a:stretch>
        </p:blipFill>
        <p:spPr>
          <a:xfrm>
            <a:off x="9665681" y="1214627"/>
            <a:ext cx="1876209" cy="575323"/>
          </a:xfrm>
          <a:prstGeom prst="rect">
            <a:avLst/>
          </a:prstGeom>
          <a:ln w="12700">
            <a:miter lim="400000"/>
          </a:ln>
        </p:spPr>
      </p:pic>
      <p:pic>
        <p:nvPicPr>
          <p:cNvPr id="165" name="Screenshot 2023-07-13 at 10.47.28 AM.png" descr="Screenshot 2023-07-13 at 10.47.28 AM.png"/>
          <p:cNvPicPr>
            <a:picLocks noChangeAspect="1"/>
          </p:cNvPicPr>
          <p:nvPr/>
        </p:nvPicPr>
        <p:blipFill>
          <a:blip r:embed="rId4">
            <a:extLst/>
          </a:blip>
          <a:stretch>
            <a:fillRect/>
          </a:stretch>
        </p:blipFill>
        <p:spPr>
          <a:xfrm>
            <a:off x="22011710" y="1214627"/>
            <a:ext cx="1876210" cy="575323"/>
          </a:xfrm>
          <a:prstGeom prst="rect">
            <a:avLst/>
          </a:prstGeom>
          <a:ln w="12700">
            <a:miter lim="400000"/>
          </a:ln>
        </p:spPr>
      </p:pic>
      <p:sp>
        <p:nvSpPr>
          <p:cNvPr id="166" name="During our data analysis, we examined the relationship between transaction month and average profit. The results indicated that November had the highest average profit among all the months, amounting to $567.47. On the other hand, February had the lowest"/>
          <p:cNvSpPr txBox="1"/>
          <p:nvPr/>
        </p:nvSpPr>
        <p:spPr>
          <a:xfrm>
            <a:off x="193147" y="8468345"/>
            <a:ext cx="23623834" cy="4978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349249" indent="-349249" algn="l" defTabSz="457200">
              <a:spcBef>
                <a:spcPts val="1200"/>
              </a:spcBef>
              <a:buClr>
                <a:srgbClr val="FFFFFF"/>
              </a:buClr>
              <a:buSzPct val="100000"/>
              <a:buChar char="•"/>
              <a:defRPr sz="3300">
                <a:solidFill>
                  <a:srgbClr val="FFFFFF"/>
                </a:solidFill>
                <a:latin typeface="Times Roman"/>
                <a:ea typeface="Times Roman"/>
                <a:cs typeface="Times Roman"/>
                <a:sym typeface="Times Roman"/>
              </a:defRPr>
            </a:pPr>
            <a:r>
              <a:t>During our data analysis, we examined the relationship between transaction month and average profit. The results indicated that November had the highest average profit among all the months, amounting to $567.47. On the other hand, February had the lowest profit of $545.42. This analysis enables us to identify the crucial months for profit enhancement.</a:t>
            </a:r>
            <a:br/>
          </a:p>
          <a:p>
            <a:pPr marL="349249" indent="-349249" algn="l" defTabSz="457200">
              <a:spcBef>
                <a:spcPts val="1200"/>
              </a:spcBef>
              <a:buClr>
                <a:srgbClr val="FFFFFF"/>
              </a:buClr>
              <a:buSzPct val="100000"/>
              <a:buChar char="•"/>
              <a:defRPr sz="3300">
                <a:solidFill>
                  <a:srgbClr val="FFFFFF"/>
                </a:solidFill>
                <a:latin typeface="Times Roman"/>
                <a:ea typeface="Times Roman"/>
                <a:cs typeface="Times Roman"/>
                <a:sym typeface="Times Roman"/>
              </a:defRPr>
            </a:pPr>
            <a:r>
              <a:t>To facilitate a clear understanding of the data patterns, I created bar graph to represent this trend. The graph visually displays the variations in average profit across different transaction months. By observing the graph, we can easily identify the months that are critical for boosting profitability. This graphical representation provides a concise and comprehensive overview of the relationship between transaction months and average profit, enabling easier interpretation and analysis of the data.</a:t>
            </a:r>
          </a:p>
          <a:p>
            <a:pPr algn="l" defTabSz="457200">
              <a:spcBef>
                <a:spcPts val="1200"/>
              </a:spcBef>
              <a:defRPr sz="1200">
                <a:solidFill>
                  <a:srgbClr val="000000"/>
                </a:solidFill>
                <a:latin typeface="Times Roman"/>
                <a:ea typeface="Times Roman"/>
                <a:cs typeface="Times Roman"/>
                <a:sym typeface="Times Roman"/>
              </a:defRPr>
            </a:pP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8" name="Screenshot 2023-07-13 at 11.05.51 AM.png" descr="Screenshot 2023-07-13 at 11.05.51 AM.png"/>
          <p:cNvPicPr>
            <a:picLocks noChangeAspect="1"/>
          </p:cNvPicPr>
          <p:nvPr/>
        </p:nvPicPr>
        <p:blipFill>
          <a:blip r:embed="rId2">
            <a:extLst/>
          </a:blip>
          <a:srcRect l="0" t="0" r="28987" b="0"/>
          <a:stretch>
            <a:fillRect/>
          </a:stretch>
        </p:blipFill>
        <p:spPr>
          <a:xfrm>
            <a:off x="628705" y="1033198"/>
            <a:ext cx="9065110" cy="8648249"/>
          </a:xfrm>
          <a:prstGeom prst="rect">
            <a:avLst/>
          </a:prstGeom>
          <a:ln w="12700">
            <a:miter lim="400000"/>
          </a:ln>
        </p:spPr>
      </p:pic>
      <p:pic>
        <p:nvPicPr>
          <p:cNvPr id="169" name="Screenshot 2023-07-13 at 11.06.25 AM.png" descr="Screenshot 2023-07-13 at 11.06.25 AM.png"/>
          <p:cNvPicPr>
            <a:picLocks noChangeAspect="1"/>
          </p:cNvPicPr>
          <p:nvPr/>
        </p:nvPicPr>
        <p:blipFill>
          <a:blip r:embed="rId3">
            <a:extLst/>
          </a:blip>
          <a:stretch>
            <a:fillRect/>
          </a:stretch>
        </p:blipFill>
        <p:spPr>
          <a:xfrm>
            <a:off x="11145826" y="976967"/>
            <a:ext cx="8646990" cy="8760766"/>
          </a:xfrm>
          <a:prstGeom prst="rect">
            <a:avLst/>
          </a:prstGeom>
          <a:ln w="12700">
            <a:miter lim="400000"/>
          </a:ln>
        </p:spPr>
      </p:pic>
      <p:pic>
        <p:nvPicPr>
          <p:cNvPr id="170" name="Screenshot 2023-07-13 at 11.07.14 AM.png" descr="Screenshot 2023-07-13 at 11.07.14 AM.png"/>
          <p:cNvPicPr>
            <a:picLocks noChangeAspect="1"/>
          </p:cNvPicPr>
          <p:nvPr/>
        </p:nvPicPr>
        <p:blipFill>
          <a:blip r:embed="rId4">
            <a:extLst/>
          </a:blip>
          <a:stretch>
            <a:fillRect/>
          </a:stretch>
        </p:blipFill>
        <p:spPr>
          <a:xfrm>
            <a:off x="21244915" y="1113397"/>
            <a:ext cx="2630733" cy="2563708"/>
          </a:xfrm>
          <a:prstGeom prst="rect">
            <a:avLst/>
          </a:prstGeom>
          <a:ln w="12700">
            <a:miter lim="400000"/>
          </a:ln>
        </p:spPr>
      </p:pic>
      <p:sp>
        <p:nvSpPr>
          <p:cNvPr id="171" name="In our data analysis, we looked at the relationship between different brands and their average profits. We found that the brand &quot;WeareA2B&quot; had the highest average profit of $835.78, while &quot;Norco Bicycles&quot; had the lowest profit of $298.17. To make it easi"/>
          <p:cNvSpPr txBox="1"/>
          <p:nvPr/>
        </p:nvSpPr>
        <p:spPr>
          <a:xfrm>
            <a:off x="64204" y="10554520"/>
            <a:ext cx="24434801" cy="218046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360891" indent="-360891" algn="l">
              <a:buClr>
                <a:srgbClr val="FFFFFF"/>
              </a:buClr>
              <a:buSzPct val="100000"/>
              <a:buChar char="•"/>
              <a:defRPr sz="3100">
                <a:solidFill>
                  <a:srgbClr val="FFFFFF"/>
                </a:solidFill>
              </a:defRPr>
            </a:pPr>
            <a:r>
              <a:t>In our data analysis, we looked at the relationship between different brands and their average profits. We found that the brand </a:t>
            </a:r>
            <a:r>
              <a:rPr b="1"/>
              <a:t>"WeareA2B" </a:t>
            </a:r>
            <a:r>
              <a:t>had the highest average profit of $835.78, while </a:t>
            </a:r>
            <a:r>
              <a:rPr b="1"/>
              <a:t>"Norco Bicycles"</a:t>
            </a:r>
            <a:r>
              <a:t> had the lowest profit of $298.17. To make it easier to understand, I created a pie chart that shows the distribution of profits among different brands. This chart helps us see which brand is generating the most revenue at a glance.</a:t>
            </a:r>
          </a:p>
        </p:txBody>
      </p:sp>
      <p:pic>
        <p:nvPicPr>
          <p:cNvPr id="172" name="Screenshot 2023-07-13 at 10.47.28 AM.png" descr="Screenshot 2023-07-13 at 10.47.28 AM.png"/>
          <p:cNvPicPr>
            <a:picLocks noChangeAspect="1"/>
          </p:cNvPicPr>
          <p:nvPr/>
        </p:nvPicPr>
        <p:blipFill>
          <a:blip r:embed="rId5">
            <a:extLst/>
          </a:blip>
          <a:stretch>
            <a:fillRect/>
          </a:stretch>
        </p:blipFill>
        <p:spPr>
          <a:xfrm>
            <a:off x="7580363" y="1262020"/>
            <a:ext cx="1876210" cy="575323"/>
          </a:xfrm>
          <a:prstGeom prst="rect">
            <a:avLst/>
          </a:prstGeom>
          <a:ln w="12700">
            <a:miter lim="400000"/>
          </a:ln>
        </p:spPr>
      </p:pic>
      <p:pic>
        <p:nvPicPr>
          <p:cNvPr id="173" name="Screenshot 2023-07-13 at 10.47.28 AM.png" descr="Screenshot 2023-07-13 at 10.47.28 AM.png"/>
          <p:cNvPicPr>
            <a:picLocks noChangeAspect="1"/>
          </p:cNvPicPr>
          <p:nvPr/>
        </p:nvPicPr>
        <p:blipFill>
          <a:blip r:embed="rId5">
            <a:extLst/>
          </a:blip>
          <a:stretch>
            <a:fillRect/>
          </a:stretch>
        </p:blipFill>
        <p:spPr>
          <a:xfrm>
            <a:off x="17916607" y="1262020"/>
            <a:ext cx="1876209" cy="575323"/>
          </a:xfrm>
          <a:prstGeom prst="rect">
            <a:avLst/>
          </a:prstGeom>
          <a:ln w="12700">
            <a:miter lim="400000"/>
          </a:ln>
        </p:spPr>
      </p:pic>
      <p:sp>
        <p:nvSpPr>
          <p:cNvPr id="174" name="Vishnav Tuli"/>
          <p:cNvSpPr txBox="1"/>
          <p:nvPr/>
        </p:nvSpPr>
        <p:spPr>
          <a:xfrm>
            <a:off x="8484149" y="9146895"/>
            <a:ext cx="1016509" cy="30327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1200">
                <a:solidFill>
                  <a:srgbClr val="000000"/>
                </a:solidFill>
              </a:defRPr>
            </a:lvl1pPr>
          </a:lstStyle>
          <a:p>
            <a:pPr/>
            <a:r>
              <a:t>Vishnav Tuli</a:t>
            </a:r>
          </a:p>
        </p:txBody>
      </p:sp>
      <p:sp>
        <p:nvSpPr>
          <p:cNvPr id="175" name="Vishnav Tuli"/>
          <p:cNvSpPr txBox="1"/>
          <p:nvPr/>
        </p:nvSpPr>
        <p:spPr>
          <a:xfrm>
            <a:off x="18705983" y="9146895"/>
            <a:ext cx="1016509" cy="30327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1200">
                <a:solidFill>
                  <a:srgbClr val="000000"/>
                </a:solidFill>
              </a:defRPr>
            </a:lvl1pPr>
          </a:lstStyle>
          <a:p>
            <a:pPr/>
            <a:r>
              <a:t>Vishnav Tuli</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In our data analysis, we found that the job title of Project Manager had the highest average profit of $870.28, while the lowest profit was $384. To present these findings clearly, I created a line graph that illustrates the trends and variations in aver"/>
          <p:cNvSpPr txBox="1"/>
          <p:nvPr/>
        </p:nvSpPr>
        <p:spPr>
          <a:xfrm>
            <a:off x="294563" y="9689831"/>
            <a:ext cx="23794873" cy="253542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430741" indent="-430741" algn="l">
              <a:buClr>
                <a:srgbClr val="FFFFFF"/>
              </a:buClr>
              <a:buSzPct val="100000"/>
              <a:buChar char="•"/>
              <a:defRPr sz="3600">
                <a:solidFill>
                  <a:srgbClr val="FFFFFF"/>
                </a:solidFill>
              </a:defRPr>
            </a:lvl1pPr>
          </a:lstStyle>
          <a:p>
            <a:pPr/>
            <a:r>
              <a:t>In our data analysis, we found that the job title of Project Manager had the highest average profit of $870.28, while the lowest profit was $384. To present these findings clearly, I created a line graph that illustrates the trends and variations in average profit across different job titles. This graph allows for easy visualization and understanding of the data patterns.</a:t>
            </a:r>
          </a:p>
        </p:txBody>
      </p:sp>
      <p:pic>
        <p:nvPicPr>
          <p:cNvPr id="178" name="Screenshot 2023-07-13 at 10.32.37 AM.png" descr="Screenshot 2023-07-13 at 10.32.37 AM.png"/>
          <p:cNvPicPr>
            <a:picLocks noChangeAspect="1"/>
          </p:cNvPicPr>
          <p:nvPr/>
        </p:nvPicPr>
        <p:blipFill>
          <a:blip r:embed="rId2">
            <a:extLst/>
          </a:blip>
          <a:stretch>
            <a:fillRect/>
          </a:stretch>
        </p:blipFill>
        <p:spPr>
          <a:xfrm>
            <a:off x="404770" y="1240670"/>
            <a:ext cx="11580857" cy="6971158"/>
          </a:xfrm>
          <a:prstGeom prst="rect">
            <a:avLst/>
          </a:prstGeom>
          <a:ln w="12700">
            <a:miter lim="400000"/>
          </a:ln>
        </p:spPr>
      </p:pic>
      <p:pic>
        <p:nvPicPr>
          <p:cNvPr id="179" name="Screenshot 2023-07-13 at 10.43.16 AM.png" descr="Screenshot 2023-07-13 at 10.43.16 AM.png"/>
          <p:cNvPicPr>
            <a:picLocks noChangeAspect="1"/>
          </p:cNvPicPr>
          <p:nvPr/>
        </p:nvPicPr>
        <p:blipFill>
          <a:blip r:embed="rId3">
            <a:extLst/>
          </a:blip>
          <a:stretch>
            <a:fillRect/>
          </a:stretch>
        </p:blipFill>
        <p:spPr>
          <a:xfrm>
            <a:off x="12512078" y="1240670"/>
            <a:ext cx="11524246" cy="6971158"/>
          </a:xfrm>
          <a:prstGeom prst="rect">
            <a:avLst/>
          </a:prstGeom>
          <a:ln w="12700">
            <a:miter lim="400000"/>
          </a:ln>
        </p:spPr>
      </p:pic>
      <p:pic>
        <p:nvPicPr>
          <p:cNvPr id="180" name="Screenshot 2023-07-13 at 10.47.28 AM.png" descr="Screenshot 2023-07-13 at 10.47.28 AM.png"/>
          <p:cNvPicPr>
            <a:picLocks noChangeAspect="1"/>
          </p:cNvPicPr>
          <p:nvPr/>
        </p:nvPicPr>
        <p:blipFill>
          <a:blip r:embed="rId4">
            <a:extLst/>
          </a:blip>
          <a:stretch>
            <a:fillRect/>
          </a:stretch>
        </p:blipFill>
        <p:spPr>
          <a:xfrm>
            <a:off x="9950043" y="1333111"/>
            <a:ext cx="1876209" cy="575322"/>
          </a:xfrm>
          <a:prstGeom prst="rect">
            <a:avLst/>
          </a:prstGeom>
          <a:ln w="12700">
            <a:miter lim="400000"/>
          </a:ln>
        </p:spPr>
      </p:pic>
      <p:pic>
        <p:nvPicPr>
          <p:cNvPr id="181" name="Screenshot 2023-07-13 at 10.47.28 AM.png" descr="Screenshot 2023-07-13 at 10.47.28 AM.png"/>
          <p:cNvPicPr>
            <a:picLocks noChangeAspect="1"/>
          </p:cNvPicPr>
          <p:nvPr/>
        </p:nvPicPr>
        <p:blipFill>
          <a:blip r:embed="rId4">
            <a:extLst/>
          </a:blip>
          <a:stretch>
            <a:fillRect/>
          </a:stretch>
        </p:blipFill>
        <p:spPr>
          <a:xfrm>
            <a:off x="22067620" y="1333111"/>
            <a:ext cx="1876209" cy="575322"/>
          </a:xfrm>
          <a:prstGeom prst="rect">
            <a:avLst/>
          </a:prstGeom>
          <a:ln w="12700">
            <a:miter lim="400000"/>
          </a:ln>
        </p:spPr>
      </p:pic>
      <p:sp>
        <p:nvSpPr>
          <p:cNvPr id="182" name="Vishnav Tuli"/>
          <p:cNvSpPr txBox="1"/>
          <p:nvPr/>
        </p:nvSpPr>
        <p:spPr>
          <a:xfrm>
            <a:off x="10853828" y="2417242"/>
            <a:ext cx="1016509" cy="3032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1200">
                <a:solidFill>
                  <a:srgbClr val="000000"/>
                </a:solidFill>
              </a:defRPr>
            </a:lvl1pPr>
          </a:lstStyle>
          <a:p>
            <a:pPr/>
            <a:r>
              <a:t>Vishnav Tuli</a:t>
            </a:r>
          </a:p>
        </p:txBody>
      </p:sp>
      <p:sp>
        <p:nvSpPr>
          <p:cNvPr id="183" name="Vishnav Tuli"/>
          <p:cNvSpPr txBox="1"/>
          <p:nvPr/>
        </p:nvSpPr>
        <p:spPr>
          <a:xfrm>
            <a:off x="22900315" y="2417242"/>
            <a:ext cx="1016509" cy="3032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1200">
                <a:solidFill>
                  <a:srgbClr val="000000"/>
                </a:solidFill>
              </a:defRPr>
            </a:lvl1pPr>
          </a:lstStyle>
          <a:p>
            <a:pPr/>
            <a:r>
              <a:t>Vishnav Tuli</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5" name="Screenshot 2023-07-13 at 11.26.02 AM.png" descr="Screenshot 2023-07-13 at 11.26.02 AM.png"/>
          <p:cNvPicPr>
            <a:picLocks noChangeAspect="1"/>
          </p:cNvPicPr>
          <p:nvPr/>
        </p:nvPicPr>
        <p:blipFill>
          <a:blip r:embed="rId2">
            <a:extLst/>
          </a:blip>
          <a:stretch>
            <a:fillRect/>
          </a:stretch>
        </p:blipFill>
        <p:spPr>
          <a:xfrm>
            <a:off x="109394" y="909160"/>
            <a:ext cx="11938208" cy="7211449"/>
          </a:xfrm>
          <a:prstGeom prst="rect">
            <a:avLst/>
          </a:prstGeom>
          <a:ln w="12700">
            <a:miter lim="400000"/>
          </a:ln>
        </p:spPr>
      </p:pic>
      <p:pic>
        <p:nvPicPr>
          <p:cNvPr id="186" name="Screenshot 2023-07-13 at 10.47.28 AM.png" descr="Screenshot 2023-07-13 at 10.47.28 AM.png"/>
          <p:cNvPicPr>
            <a:picLocks noChangeAspect="1"/>
          </p:cNvPicPr>
          <p:nvPr/>
        </p:nvPicPr>
        <p:blipFill>
          <a:blip r:embed="rId3">
            <a:extLst/>
          </a:blip>
          <a:stretch>
            <a:fillRect/>
          </a:stretch>
        </p:blipFill>
        <p:spPr>
          <a:xfrm>
            <a:off x="10139617" y="1001356"/>
            <a:ext cx="1876209" cy="575322"/>
          </a:xfrm>
          <a:prstGeom prst="rect">
            <a:avLst/>
          </a:prstGeom>
          <a:ln w="12700">
            <a:miter lim="400000"/>
          </a:ln>
        </p:spPr>
      </p:pic>
      <p:sp>
        <p:nvSpPr>
          <p:cNvPr id="187" name="Vishnav Tuli"/>
          <p:cNvSpPr txBox="1"/>
          <p:nvPr/>
        </p:nvSpPr>
        <p:spPr>
          <a:xfrm>
            <a:off x="10569467" y="1682405"/>
            <a:ext cx="1016509" cy="3032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1200">
                <a:solidFill>
                  <a:srgbClr val="000000"/>
                </a:solidFill>
              </a:defRPr>
            </a:lvl1pPr>
          </a:lstStyle>
          <a:p>
            <a:pPr/>
            <a:r>
              <a:t>Vishnav Tuli</a:t>
            </a:r>
          </a:p>
        </p:txBody>
      </p:sp>
      <p:pic>
        <p:nvPicPr>
          <p:cNvPr id="188" name="Screenshot 2023-07-13 at 11.27.17 AM.png" descr="Screenshot 2023-07-13 at 11.27.17 AM.png"/>
          <p:cNvPicPr>
            <a:picLocks noChangeAspect="1"/>
          </p:cNvPicPr>
          <p:nvPr/>
        </p:nvPicPr>
        <p:blipFill>
          <a:blip r:embed="rId4">
            <a:extLst/>
          </a:blip>
          <a:stretch>
            <a:fillRect/>
          </a:stretch>
        </p:blipFill>
        <p:spPr>
          <a:xfrm>
            <a:off x="12441456" y="900889"/>
            <a:ext cx="11790866" cy="7227991"/>
          </a:xfrm>
          <a:prstGeom prst="rect">
            <a:avLst/>
          </a:prstGeom>
          <a:ln w="12700">
            <a:miter lim="400000"/>
          </a:ln>
        </p:spPr>
      </p:pic>
      <p:pic>
        <p:nvPicPr>
          <p:cNvPr id="189" name="Screenshot 2023-07-13 at 10.47.28 AM.png" descr="Screenshot 2023-07-13 at 10.47.28 AM.png"/>
          <p:cNvPicPr>
            <a:picLocks noChangeAspect="1"/>
          </p:cNvPicPr>
          <p:nvPr/>
        </p:nvPicPr>
        <p:blipFill>
          <a:blip r:embed="rId3">
            <a:extLst/>
          </a:blip>
          <a:stretch>
            <a:fillRect/>
          </a:stretch>
        </p:blipFill>
        <p:spPr>
          <a:xfrm>
            <a:off x="22257194" y="1001356"/>
            <a:ext cx="1876210" cy="575322"/>
          </a:xfrm>
          <a:prstGeom prst="rect">
            <a:avLst/>
          </a:prstGeom>
          <a:ln w="12700">
            <a:miter lim="400000"/>
          </a:ln>
        </p:spPr>
      </p:pic>
      <p:sp>
        <p:nvSpPr>
          <p:cNvPr id="190" name="Vishnav Tuli"/>
          <p:cNvSpPr txBox="1"/>
          <p:nvPr/>
        </p:nvSpPr>
        <p:spPr>
          <a:xfrm>
            <a:off x="22876619" y="1682405"/>
            <a:ext cx="1016509" cy="3032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1200">
                <a:solidFill>
                  <a:srgbClr val="000000"/>
                </a:solidFill>
              </a:defRPr>
            </a:lvl1pPr>
          </a:lstStyle>
          <a:p>
            <a:pPr/>
            <a:r>
              <a:t>Vishnav Tuli</a:t>
            </a:r>
          </a:p>
        </p:txBody>
      </p:sp>
      <p:sp>
        <p:nvSpPr>
          <p:cNvPr id="191" name="During the data analysis, we examined the relationship between Customer ID (CustomerDemographic) and average profit. We discovered that CustomerID 1266, from the customerDemographic sheet, had the highest average profit of $1,702.55. Conversely, Customer"/>
          <p:cNvSpPr txBox="1"/>
          <p:nvPr/>
        </p:nvSpPr>
        <p:spPr>
          <a:xfrm>
            <a:off x="226332" y="8494473"/>
            <a:ext cx="22793890" cy="478396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325966" indent="-325966" algn="l">
              <a:buClr>
                <a:srgbClr val="FFFFFF"/>
              </a:buClr>
              <a:buSzPct val="100000"/>
              <a:buChar char="•"/>
              <a:defRPr sz="3100">
                <a:solidFill>
                  <a:srgbClr val="FFFFFF"/>
                </a:solidFill>
              </a:defRPr>
            </a:pPr>
            <a:r>
              <a:t>During the data analysis, we examined the relationship between Customer ID (CustomerDemographic) and average profit. We discovered that CustomerID 1266, from the customerDemographic sheet, had the highest average profit of $1,702.55. Conversely, CustomerID 3292, also from the customerDemographic sheet, generated the lowest profit of $15.08. </a:t>
            </a:r>
          </a:p>
          <a:p>
            <a:pPr marL="325966" indent="-325966" algn="l">
              <a:buClr>
                <a:srgbClr val="FFFFFF"/>
              </a:buClr>
              <a:buSzPct val="100000"/>
              <a:buChar char="•"/>
              <a:defRPr sz="3100">
                <a:solidFill>
                  <a:srgbClr val="FFFFFF"/>
                </a:solidFill>
              </a:defRPr>
            </a:pPr>
          </a:p>
          <a:p>
            <a:pPr marL="325966" indent="-325966" algn="l">
              <a:buClr>
                <a:srgbClr val="FFFFFF"/>
              </a:buClr>
              <a:buSzPct val="100000"/>
              <a:buChar char="•"/>
              <a:defRPr sz="3100">
                <a:solidFill>
                  <a:srgbClr val="FFFFFF"/>
                </a:solidFill>
              </a:defRPr>
            </a:pPr>
            <a:r>
              <a:t>This trend analysis provides valuable insights into which customers are generating the highest average profit. To present this information clearly, I created a bar graph in shapes format. This graph allows for a more precise and visual understanding of the trends in customer profitability. By examining the graph, we can easily identify the variations and patterns in average profit across different customer IDs.</a:t>
            </a:r>
          </a:p>
        </p:txBody>
      </p:sp>
      <p:sp>
        <p:nvSpPr>
          <p:cNvPr id="192" name="Line"/>
          <p:cNvSpPr/>
          <p:nvPr/>
        </p:nvSpPr>
        <p:spPr>
          <a:xfrm flipH="1" flipV="1">
            <a:off x="4329867" y="1861803"/>
            <a:ext cx="294296" cy="294297"/>
          </a:xfrm>
          <a:prstGeom prst="line">
            <a:avLst/>
          </a:prstGeom>
          <a:ln w="25400">
            <a:solidFill>
              <a:srgbClr val="FF0A00"/>
            </a:solidFill>
            <a:miter lim="400000"/>
            <a:tailEnd type="triangle"/>
          </a:ln>
        </p:spPr>
        <p:txBody>
          <a:bodyPr lIns="50800" tIns="50800" rIns="50800" bIns="50800" anchor="ctr"/>
          <a:lstStyle/>
          <a:p>
            <a:pPr/>
          </a:p>
        </p:txBody>
      </p:sp>
      <p:sp>
        <p:nvSpPr>
          <p:cNvPr id="193" name="Line"/>
          <p:cNvSpPr/>
          <p:nvPr/>
        </p:nvSpPr>
        <p:spPr>
          <a:xfrm flipH="1" flipV="1">
            <a:off x="22190901" y="7554820"/>
            <a:ext cx="538560" cy="263990"/>
          </a:xfrm>
          <a:prstGeom prst="line">
            <a:avLst/>
          </a:prstGeom>
          <a:ln w="25400">
            <a:solidFill>
              <a:srgbClr val="FF0A00"/>
            </a:solidFill>
            <a:miter lim="400000"/>
            <a:tailEnd type="triangle"/>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5" name="Screenshot 2023-07-13 at 2.25.24 PM.png" descr="Screenshot 2023-07-13 at 2.25.24 PM.png"/>
          <p:cNvPicPr>
            <a:picLocks noChangeAspect="1"/>
          </p:cNvPicPr>
          <p:nvPr/>
        </p:nvPicPr>
        <p:blipFill>
          <a:blip r:embed="rId2">
            <a:extLst/>
          </a:blip>
          <a:stretch>
            <a:fillRect/>
          </a:stretch>
        </p:blipFill>
        <p:spPr>
          <a:xfrm>
            <a:off x="141321" y="1469491"/>
            <a:ext cx="10195786" cy="6942155"/>
          </a:xfrm>
          <a:prstGeom prst="rect">
            <a:avLst/>
          </a:prstGeom>
          <a:ln w="12700">
            <a:miter lim="400000"/>
          </a:ln>
        </p:spPr>
      </p:pic>
      <p:pic>
        <p:nvPicPr>
          <p:cNvPr id="196" name="Screenshot 2023-07-13 at 2.25.53 PM.png" descr="Screenshot 2023-07-13 at 2.25.53 PM.png"/>
          <p:cNvPicPr>
            <a:picLocks noChangeAspect="1"/>
          </p:cNvPicPr>
          <p:nvPr/>
        </p:nvPicPr>
        <p:blipFill>
          <a:blip r:embed="rId3">
            <a:extLst/>
          </a:blip>
          <a:stretch>
            <a:fillRect/>
          </a:stretch>
        </p:blipFill>
        <p:spPr>
          <a:xfrm>
            <a:off x="10613650" y="1447964"/>
            <a:ext cx="10195786" cy="6931842"/>
          </a:xfrm>
          <a:prstGeom prst="rect">
            <a:avLst/>
          </a:prstGeom>
          <a:ln w="12700">
            <a:miter lim="400000"/>
          </a:ln>
        </p:spPr>
      </p:pic>
      <p:pic>
        <p:nvPicPr>
          <p:cNvPr id="197" name="Screenshot 2023-07-13 at 2.26.35 PM.png" descr="Screenshot 2023-07-13 at 2.26.35 PM.png"/>
          <p:cNvPicPr>
            <a:picLocks noChangeAspect="1"/>
          </p:cNvPicPr>
          <p:nvPr/>
        </p:nvPicPr>
        <p:blipFill>
          <a:blip r:embed="rId4">
            <a:extLst/>
          </a:blip>
          <a:stretch>
            <a:fillRect/>
          </a:stretch>
        </p:blipFill>
        <p:spPr>
          <a:xfrm>
            <a:off x="21085979" y="3091614"/>
            <a:ext cx="3038621" cy="1352677"/>
          </a:xfrm>
          <a:prstGeom prst="rect">
            <a:avLst/>
          </a:prstGeom>
          <a:ln w="12700">
            <a:miter lim="400000"/>
          </a:ln>
        </p:spPr>
      </p:pic>
      <p:pic>
        <p:nvPicPr>
          <p:cNvPr id="198" name="Screenshot 2023-07-13 at 10.47.28 AM.png" descr="Screenshot 2023-07-13 at 10.47.28 AM.png"/>
          <p:cNvPicPr>
            <a:picLocks noChangeAspect="1"/>
          </p:cNvPicPr>
          <p:nvPr/>
        </p:nvPicPr>
        <p:blipFill>
          <a:blip r:embed="rId5">
            <a:extLst/>
          </a:blip>
          <a:stretch>
            <a:fillRect/>
          </a:stretch>
        </p:blipFill>
        <p:spPr>
          <a:xfrm>
            <a:off x="8460898" y="1522685"/>
            <a:ext cx="1876209" cy="575323"/>
          </a:xfrm>
          <a:prstGeom prst="rect">
            <a:avLst/>
          </a:prstGeom>
          <a:ln w="12700">
            <a:miter lim="400000"/>
          </a:ln>
        </p:spPr>
      </p:pic>
      <p:pic>
        <p:nvPicPr>
          <p:cNvPr id="199" name="Screenshot 2023-07-13 at 10.47.28 AM.png" descr="Screenshot 2023-07-13 at 10.47.28 AM.png"/>
          <p:cNvPicPr>
            <a:picLocks noChangeAspect="1"/>
          </p:cNvPicPr>
          <p:nvPr/>
        </p:nvPicPr>
        <p:blipFill>
          <a:blip r:embed="rId5">
            <a:extLst/>
          </a:blip>
          <a:stretch>
            <a:fillRect/>
          </a:stretch>
        </p:blipFill>
        <p:spPr>
          <a:xfrm>
            <a:off x="18788946" y="1522685"/>
            <a:ext cx="1876210" cy="575323"/>
          </a:xfrm>
          <a:prstGeom prst="rect">
            <a:avLst/>
          </a:prstGeom>
          <a:ln w="12700">
            <a:miter lim="400000"/>
          </a:ln>
        </p:spPr>
      </p:pic>
      <p:sp>
        <p:nvSpPr>
          <p:cNvPr id="200" name="Vishnav Tuli"/>
          <p:cNvSpPr txBox="1"/>
          <p:nvPr/>
        </p:nvSpPr>
        <p:spPr>
          <a:xfrm>
            <a:off x="2868009" y="1658708"/>
            <a:ext cx="1016509" cy="3032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1200">
                <a:solidFill>
                  <a:srgbClr val="000000"/>
                </a:solidFill>
              </a:defRPr>
            </a:lvl1pPr>
          </a:lstStyle>
          <a:p>
            <a:pPr/>
            <a:r>
              <a:t>Vishnav Tuli</a:t>
            </a:r>
          </a:p>
        </p:txBody>
      </p:sp>
      <p:sp>
        <p:nvSpPr>
          <p:cNvPr id="201" name="Vishnav Tuli"/>
          <p:cNvSpPr txBox="1"/>
          <p:nvPr/>
        </p:nvSpPr>
        <p:spPr>
          <a:xfrm>
            <a:off x="13673747" y="1658708"/>
            <a:ext cx="1016509" cy="3032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1200">
                <a:solidFill>
                  <a:srgbClr val="000000"/>
                </a:solidFill>
              </a:defRPr>
            </a:lvl1pPr>
          </a:lstStyle>
          <a:p>
            <a:pPr/>
            <a:r>
              <a:t>Vishnav Tuli</a:t>
            </a:r>
          </a:p>
        </p:txBody>
      </p:sp>
      <p:sp>
        <p:nvSpPr>
          <p:cNvPr id="202" name="During the data analysis, we examined the relationship between gender and average profit. Our findings revealed that Gender U generated the highest average profit of $612.65, while Gender Female generated the lowest profit of $552.24. This analysis enabl"/>
          <p:cNvSpPr txBox="1"/>
          <p:nvPr/>
        </p:nvSpPr>
        <p:spPr>
          <a:xfrm>
            <a:off x="49275" y="8971437"/>
            <a:ext cx="24285449" cy="41617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279400" indent="-279400" algn="l">
              <a:buClr>
                <a:srgbClr val="FFFFFF"/>
              </a:buClr>
              <a:buSzPct val="100000"/>
              <a:buChar char="•"/>
              <a:defRPr sz="3000">
                <a:solidFill>
                  <a:srgbClr val="FFFFFF"/>
                </a:solidFill>
              </a:defRPr>
            </a:pPr>
            <a:r>
              <a:t>During the data analysis, we examined the relationship between gender and average profit. Our findings revealed that Gender U generated the highest average profit of $612.65, while Gender Female generated the lowest profit of $552.24. This analysis enables us to identify which gender is associated with the highest average profit.</a:t>
            </a:r>
          </a:p>
          <a:p>
            <a:pPr marL="279400" indent="-279400" algn="l">
              <a:buClr>
                <a:srgbClr val="FFFFFF"/>
              </a:buClr>
              <a:buSzPct val="100000"/>
              <a:buChar char="•"/>
              <a:defRPr sz="3000">
                <a:solidFill>
                  <a:srgbClr val="FFFFFF"/>
                </a:solidFill>
              </a:defRPr>
            </a:pPr>
          </a:p>
          <a:p>
            <a:pPr marL="279400" indent="-279400" algn="l">
              <a:buClr>
                <a:srgbClr val="FFFFFF"/>
              </a:buClr>
              <a:buSzPct val="100000"/>
              <a:buChar char="•"/>
              <a:defRPr sz="3000">
                <a:solidFill>
                  <a:srgbClr val="FFFFFF"/>
                </a:solidFill>
              </a:defRPr>
            </a:pPr>
            <a:r>
              <a:t>To present these insights effectively, I created a bar graph in a shapes format. This graph provides a clear and concise visual representation, allowing for a precise understanding of the trends. By examining the graph, we can easily observe and interpret the variations in average profit between different genders. This graphical representation facilitates a better understanding of the data patterns and highlights the gender associated with the highest average profit.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2_ColorGradient">
  <a:themeElements>
    <a:clrScheme name="22_ColorGradient">
      <a:dk1>
        <a:srgbClr val="810092"/>
      </a:dk1>
      <a:lt1>
        <a:srgbClr val="929292"/>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2_ColorGradient">
  <a:themeElements>
    <a:clrScheme name="22_ColorGradien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